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81" d="100"/>
          <a:sy n="81" d="100"/>
        </p:scale>
        <p:origin x="-1038" y="-3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76"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77"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78"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79"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80"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81"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extLst>
      <p:ext uri="{BB962C8B-B14F-4D97-AF65-F5344CB8AC3E}">
        <p14:creationId xmlns:p14="http://schemas.microsoft.com/office/powerpoint/2010/main" val="218481265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6" name="Notes Placeholder 1048605"/>
          <p:cNvSpPr>
            <a:spLocks noGrp="1"/>
          </p:cNvSpPr>
          <p:nvPr>
            <p:ph type="body"/>
          </p:nvPr>
        </p:nvSpPr>
        <p:spPr/>
        <p:txBody>
          <a:bodyPr/>
          <a:lstStyle/>
          <a:p>
            <a:r>
              <a:rPr lang="zh-CN" altLang="en-US"/>
              <a:t>Food and beverage are considered essential when it comes to stadiums and public arena because the target customers are the huge number of fans attending the events. When it comes to the NFL and the Real Energy stadium to be specific, most of the fans fill the stadiums to watch their games hence making it good for the food and beverage business. Having a capacity of above 67,000, most of them need some snack or drink when watching the games. When we go through the 2020 season, the initiative makes the Realers team as one of the first teams to include food and beverage items as one of the essential benefits for their ticket holders.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Notes Placeholder 1048608"/>
          <p:cNvSpPr>
            <a:spLocks noGrp="1"/>
          </p:cNvSpPr>
          <p:nvPr>
            <p:ph type="body"/>
          </p:nvPr>
        </p:nvSpPr>
        <p:spPr/>
        <p:txBody>
          <a:bodyPr/>
          <a:lstStyle/>
          <a:p>
            <a:r>
              <a:rPr lang="zh-CN" altLang="en-US"/>
              <a:t>Our main foods and beverages for the stadium is beer and chilled fries which will be sold to the fans in the main arena. The beer will be stored in the basement whereby it will have low temperatures so that it can brew well while the potatoes will also be stored in a warehouse set aside by the stadium management. The production process will take place in the cafeteria and only the beers will be stored again after production. We shall ensure all fries are sold and what remains will be disposed.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8" name="Notes Placeholder 1048617"/>
          <p:cNvSpPr>
            <a:spLocks noGrp="1"/>
          </p:cNvSpPr>
          <p:nvPr>
            <p:ph type="body"/>
          </p:nvPr>
        </p:nvSpPr>
        <p:spPr/>
        <p:txBody>
          <a:bodyPr/>
          <a:lstStyle/>
          <a:p>
            <a:r>
              <a:rPr lang="zh-CN" altLang="en-US"/>
              <a:t>The members in the clubs prefer beverages like Pepsi, beer and whiskey while for the members in the clubs, they prefer special meals from the buffet and drink like whiskey and wine. The stadium management treats the members as their family and we know that if the members are willing to use their money to watch the games, it means they value the team and stadium hence making them special and they need to be treated special by ensuring they have the best meals.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5" name="Notes Placeholder 1048624"/>
          <p:cNvSpPr>
            <a:spLocks noGrp="1"/>
          </p:cNvSpPr>
          <p:nvPr>
            <p:ph type="body"/>
          </p:nvPr>
        </p:nvSpPr>
        <p:spPr/>
        <p:txBody>
          <a:bodyPr/>
          <a:lstStyle/>
          <a:p>
            <a:r>
              <a:rPr lang="zh-CN" altLang="en-US"/>
              <a:t>From every stadium cafeteria preparing programing the tree, people ought to see how their activities influence others so as to help make a culture of solidarity, regard, and appreciation. Remember that new contracts accompany their own encounters and level of information, so make certain to diagram your particular goals and desires and make time to address questions.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8" name="Notes Placeholder 1048627"/>
          <p:cNvSpPr>
            <a:spLocks noGrp="1"/>
          </p:cNvSpPr>
          <p:nvPr>
            <p:ph type="body"/>
          </p:nvPr>
        </p:nvSpPr>
        <p:spPr/>
        <p:txBody>
          <a:bodyPr/>
          <a:lstStyle/>
          <a:p>
            <a:r>
              <a:rPr lang="zh-CN" altLang="en-US"/>
              <a:t>Server programs make up the second and third branches, and projects for barkeeps make up the fourth and fifth branches. These branches start first with work fundamentals, for example, the means of administration servers ought to follow and how barkeeps should tally while pouring. The following level speaks to programs for people who as of now have the essential information, and who may just need to get familiar with the PC framework, menu things, forte beverages, and the design of the stadium cafeteria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1" name="Notes Placeholder 1048630"/>
          <p:cNvSpPr>
            <a:spLocks noGrp="1"/>
          </p:cNvSpPr>
          <p:nvPr>
            <p:ph type="body"/>
          </p:nvPr>
        </p:nvSpPr>
        <p:spPr/>
        <p:txBody>
          <a:bodyPr/>
          <a:lstStyle/>
          <a:p>
            <a:r>
              <a:rPr lang="zh-CN" altLang="en-US"/>
              <a:t>Great sanitation begins with having a composed arrangement that is imparted to workers through and through to guarantee purchase in and responsibility. Not exclusively is acceptable sanitation a progression of activities, it is likewise an attitude. Making a decent sanitation convention begins with an intensive examination of an office to distinguish regions and operational practices that could be the underlying driver of a sanitation issue. Within offices, the first-in and first-out stock administration framework is a decent practice to follow. On the off chance that item has been perched on a rack two years past its utilization date, it can ruin and draw in bothers. Make certain to record utilizing a standardized identification framework when item shows up and when the "utilization by" date is drawing closer. Floor channels can be a major issue because of the development of nourishment particles, water, and other natural issue that little flies and cockroaches love. Customary assessment and sanitation medications are an unquestionable requirement. Lounges, cafeterias, storage spaces, and are prime bug problem areas as a result of the plenitude of nourishment and harborage areas. Workers get nourishment and store it (and here and there overlook it) in storage spaces. Nourishment waste may not be appropriately tidied up in lounges and candy machines may have nourishment and fluid spillage. All these are nuisance attractants where standard cleaning and staff instruction are expected to lessen the danger.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81" name="Title 1"/>
          <p:cNvSpPr>
            <a:spLocks noGrp="1"/>
          </p:cNvSpPr>
          <p:nvPr>
            <p:ph type="ctrTitle"/>
          </p:nvPr>
        </p:nvSpPr>
        <p:spPr>
          <a:xfrm>
            <a:off x="685800" y="1122363"/>
            <a:ext cx="7772400" cy="2387600"/>
          </a:xfrm>
        </p:spPr>
        <p:txBody>
          <a:bodyPr anchor="b"/>
          <a:lstStyle>
            <a:lvl1pPr algn="ctr">
              <a:defRPr sz="6000"/>
            </a:lvl1pPr>
          </a:lstStyle>
          <a:p>
            <a:r>
              <a:rPr lang="en-US" altLang="zh-CN" smtClean="0"/>
              <a:t>Click to edit Master title style</a:t>
            </a:r>
            <a:endParaRPr lang="en-US" dirty="0"/>
          </a:p>
        </p:txBody>
      </p:sp>
      <p:sp>
        <p:nvSpPr>
          <p:cNvPr id="1048582"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smtClean="0"/>
              <a:t>Click to edit Master subtitle style</a:t>
            </a:r>
            <a:endParaRPr lang="en-US" dirty="0"/>
          </a:p>
        </p:txBody>
      </p:sp>
      <p:sp>
        <p:nvSpPr>
          <p:cNvPr id="1048583" name="Date Placeholder 3"/>
          <p:cNvSpPr>
            <a:spLocks noGrp="1"/>
          </p:cNvSpPr>
          <p:nvPr>
            <p:ph type="dt" sz="half" idx="10"/>
          </p:nvPr>
        </p:nvSpPr>
        <p:spPr/>
        <p:txBody>
          <a:bodyPr/>
          <a:lstStyle/>
          <a:p>
            <a:fld id="{70BC1078-46ED-40F9-8930-935BAD7C2B02}" type="datetimeFigureOut">
              <a:rPr lang="zh-CN" altLang="en-US" smtClean="0"/>
              <a:t>2020/2/20</a:t>
            </a:fld>
            <a:endParaRPr lang="zh-CN" altLang="en-US"/>
          </a:p>
        </p:txBody>
      </p:sp>
      <p:sp>
        <p:nvSpPr>
          <p:cNvPr id="1048584" name="Footer Placeholder 4"/>
          <p:cNvSpPr>
            <a:spLocks noGrp="1"/>
          </p:cNvSpPr>
          <p:nvPr>
            <p:ph type="ftr" sz="quarter" idx="11"/>
          </p:nvPr>
        </p:nvSpPr>
        <p:spPr/>
        <p:txBody>
          <a:bodyPr/>
          <a:lstStyle/>
          <a:p>
            <a:endParaRPr lang="zh-CN" altLang="en-US"/>
          </a:p>
        </p:txBody>
      </p:sp>
      <p:sp>
        <p:nvSpPr>
          <p:cNvPr id="1048585"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99" name="Title 1"/>
          <p:cNvSpPr>
            <a:spLocks noGrp="1"/>
          </p:cNvSpPr>
          <p:nvPr>
            <p:ph type="title"/>
          </p:nvPr>
        </p:nvSpPr>
        <p:spPr/>
        <p:txBody>
          <a:bodyPr/>
          <a:lstStyle/>
          <a:p>
            <a:r>
              <a:rPr lang="en-US" altLang="zh-CN" smtClean="0"/>
              <a:t>Click to edit Master title style</a:t>
            </a:r>
            <a:endParaRPr lang="en-US" dirty="0"/>
          </a:p>
        </p:txBody>
      </p:sp>
      <p:sp>
        <p:nvSpPr>
          <p:cNvPr id="1048600"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01" name="Date Placeholder 3"/>
          <p:cNvSpPr>
            <a:spLocks noGrp="1"/>
          </p:cNvSpPr>
          <p:nvPr>
            <p:ph type="dt" sz="half" idx="10"/>
          </p:nvPr>
        </p:nvSpPr>
        <p:spPr/>
        <p:txBody>
          <a:bodyPr/>
          <a:lstStyle/>
          <a:p>
            <a:fld id="{70BC1078-46ED-40F9-8930-935BAD7C2B02}" type="datetimeFigureOut">
              <a:rPr lang="zh-CN" altLang="en-US" smtClean="0"/>
              <a:t>2020/2/20</a:t>
            </a:fld>
            <a:endParaRPr lang="zh-CN" altLang="en-US"/>
          </a:p>
        </p:txBody>
      </p:sp>
      <p:sp>
        <p:nvSpPr>
          <p:cNvPr id="1048602" name="Footer Placeholder 4"/>
          <p:cNvSpPr>
            <a:spLocks noGrp="1"/>
          </p:cNvSpPr>
          <p:nvPr>
            <p:ph type="ftr" sz="quarter" idx="11"/>
          </p:nvPr>
        </p:nvSpPr>
        <p:spPr/>
        <p:txBody>
          <a:bodyPr/>
          <a:lstStyle/>
          <a:p>
            <a:endParaRPr lang="zh-CN" altLang="en-US"/>
          </a:p>
        </p:txBody>
      </p:sp>
      <p:sp>
        <p:nvSpPr>
          <p:cNvPr id="1048603"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48" name="Title 1"/>
          <p:cNvSpPr>
            <a:spLocks noGrp="1"/>
          </p:cNvSpPr>
          <p:nvPr>
            <p:ph type="title"/>
          </p:nvPr>
        </p:nvSpPr>
        <p:spPr>
          <a:xfrm>
            <a:off x="623888" y="1709739"/>
            <a:ext cx="7886700" cy="2852737"/>
          </a:xfrm>
        </p:spPr>
        <p:txBody>
          <a:bodyPr anchor="b"/>
          <a:lstStyle>
            <a:lvl1pPr>
              <a:defRPr sz="6000"/>
            </a:lvl1pPr>
          </a:lstStyle>
          <a:p>
            <a:r>
              <a:rPr lang="en-US" altLang="zh-CN" smtClean="0"/>
              <a:t>Click to edit Master title style</a:t>
            </a:r>
            <a:endParaRPr lang="en-US" dirty="0"/>
          </a:p>
        </p:txBody>
      </p:sp>
      <p:sp>
        <p:nvSpPr>
          <p:cNvPr id="1048649"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smtClean="0"/>
              <a:t>Click to edit Master text styles</a:t>
            </a:r>
          </a:p>
        </p:txBody>
      </p:sp>
      <p:sp>
        <p:nvSpPr>
          <p:cNvPr id="1048650" name="Date Placeholder 3"/>
          <p:cNvSpPr>
            <a:spLocks noGrp="1"/>
          </p:cNvSpPr>
          <p:nvPr>
            <p:ph type="dt" sz="half" idx="10"/>
          </p:nvPr>
        </p:nvSpPr>
        <p:spPr/>
        <p:txBody>
          <a:bodyPr/>
          <a:lstStyle/>
          <a:p>
            <a:fld id="{70BC1078-46ED-40F9-8930-935BAD7C2B02}" type="datetimeFigureOut">
              <a:rPr lang="zh-CN" altLang="en-US" smtClean="0"/>
              <a:t>2020/2/20</a:t>
            </a:fld>
            <a:endParaRPr lang="zh-CN" altLang="en-US"/>
          </a:p>
        </p:txBody>
      </p:sp>
      <p:sp>
        <p:nvSpPr>
          <p:cNvPr id="1048651" name="Footer Placeholder 4"/>
          <p:cNvSpPr>
            <a:spLocks noGrp="1"/>
          </p:cNvSpPr>
          <p:nvPr>
            <p:ph type="ftr" sz="quarter" idx="11"/>
          </p:nvPr>
        </p:nvSpPr>
        <p:spPr/>
        <p:txBody>
          <a:bodyPr/>
          <a:lstStyle/>
          <a:p>
            <a:endParaRPr lang="zh-CN" altLang="en-US"/>
          </a:p>
        </p:txBody>
      </p:sp>
      <p:sp>
        <p:nvSpPr>
          <p:cNvPr id="1048652"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53" name="Title 1"/>
          <p:cNvSpPr>
            <a:spLocks noGrp="1"/>
          </p:cNvSpPr>
          <p:nvPr>
            <p:ph type="title"/>
          </p:nvPr>
        </p:nvSpPr>
        <p:spPr/>
        <p:txBody>
          <a:bodyPr/>
          <a:lstStyle/>
          <a:p>
            <a:r>
              <a:rPr lang="en-US" altLang="zh-CN" smtClean="0"/>
              <a:t>Click to edit Master title style</a:t>
            </a:r>
            <a:endParaRPr lang="en-US" dirty="0"/>
          </a:p>
        </p:txBody>
      </p:sp>
      <p:sp>
        <p:nvSpPr>
          <p:cNvPr id="1048654" name="Content Placeholder 2"/>
          <p:cNvSpPr>
            <a:spLocks noGrp="1"/>
          </p:cNvSpPr>
          <p:nvPr>
            <p:ph sz="half" idx="1"/>
          </p:nvPr>
        </p:nvSpPr>
        <p:spPr>
          <a:xfrm>
            <a:off x="628650" y="1825625"/>
            <a:ext cx="38862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55" name="Content Placeholder 3"/>
          <p:cNvSpPr>
            <a:spLocks noGrp="1"/>
          </p:cNvSpPr>
          <p:nvPr>
            <p:ph sz="half" idx="2"/>
          </p:nvPr>
        </p:nvSpPr>
        <p:spPr>
          <a:xfrm>
            <a:off x="4629150" y="1825625"/>
            <a:ext cx="38862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56" name="Date Placeholder 4"/>
          <p:cNvSpPr>
            <a:spLocks noGrp="1"/>
          </p:cNvSpPr>
          <p:nvPr>
            <p:ph type="dt" sz="half" idx="10"/>
          </p:nvPr>
        </p:nvSpPr>
        <p:spPr/>
        <p:txBody>
          <a:bodyPr/>
          <a:lstStyle/>
          <a:p>
            <a:fld id="{70BC1078-46ED-40F9-8930-935BAD7C2B02}" type="datetimeFigureOut">
              <a:rPr lang="zh-CN" altLang="en-US" smtClean="0"/>
              <a:t>2020/2/20</a:t>
            </a:fld>
            <a:endParaRPr lang="zh-CN" altLang="en-US"/>
          </a:p>
        </p:txBody>
      </p:sp>
      <p:sp>
        <p:nvSpPr>
          <p:cNvPr id="1048657" name="Footer Placeholder 5"/>
          <p:cNvSpPr>
            <a:spLocks noGrp="1"/>
          </p:cNvSpPr>
          <p:nvPr>
            <p:ph type="ftr" sz="quarter" idx="11"/>
          </p:nvPr>
        </p:nvSpPr>
        <p:spPr/>
        <p:txBody>
          <a:bodyPr/>
          <a:lstStyle/>
          <a:p>
            <a:endParaRPr lang="zh-CN" altLang="en-US"/>
          </a:p>
        </p:txBody>
      </p:sp>
      <p:sp>
        <p:nvSpPr>
          <p:cNvPr id="1048658"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59" name="Title 1"/>
          <p:cNvSpPr>
            <a:spLocks noGrp="1"/>
          </p:cNvSpPr>
          <p:nvPr>
            <p:ph type="title"/>
          </p:nvPr>
        </p:nvSpPr>
        <p:spPr>
          <a:xfrm>
            <a:off x="629841" y="365126"/>
            <a:ext cx="7886700" cy="1325563"/>
          </a:xfrm>
        </p:spPr>
        <p:txBody>
          <a:bodyPr/>
          <a:lstStyle/>
          <a:p>
            <a:r>
              <a:rPr lang="en-US" altLang="zh-CN" smtClean="0"/>
              <a:t>Click to edit Master title style</a:t>
            </a:r>
            <a:endParaRPr lang="en-US" dirty="0"/>
          </a:p>
        </p:txBody>
      </p:sp>
      <p:sp>
        <p:nvSpPr>
          <p:cNvPr id="1048660"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1048661" name="Content Placeholder 3"/>
          <p:cNvSpPr>
            <a:spLocks noGrp="1"/>
          </p:cNvSpPr>
          <p:nvPr>
            <p:ph sz="half" idx="2"/>
          </p:nvPr>
        </p:nvSpPr>
        <p:spPr>
          <a:xfrm>
            <a:off x="629842" y="2505075"/>
            <a:ext cx="3868340"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62"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1048663" name="Content Placeholder 5"/>
          <p:cNvSpPr>
            <a:spLocks noGrp="1"/>
          </p:cNvSpPr>
          <p:nvPr>
            <p:ph sz="quarter" idx="4"/>
          </p:nvPr>
        </p:nvSpPr>
        <p:spPr>
          <a:xfrm>
            <a:off x="4629150" y="2505075"/>
            <a:ext cx="3887391"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64" name="Date Placeholder 6"/>
          <p:cNvSpPr>
            <a:spLocks noGrp="1"/>
          </p:cNvSpPr>
          <p:nvPr>
            <p:ph type="dt" sz="half" idx="10"/>
          </p:nvPr>
        </p:nvSpPr>
        <p:spPr/>
        <p:txBody>
          <a:bodyPr/>
          <a:lstStyle/>
          <a:p>
            <a:fld id="{70BC1078-46ED-40F9-8930-935BAD7C2B02}" type="datetimeFigureOut">
              <a:rPr lang="zh-CN" altLang="en-US" smtClean="0"/>
              <a:t>2020/2/20</a:t>
            </a:fld>
            <a:endParaRPr lang="zh-CN" altLang="en-US"/>
          </a:p>
        </p:txBody>
      </p:sp>
      <p:sp>
        <p:nvSpPr>
          <p:cNvPr id="1048665" name="Footer Placeholder 7"/>
          <p:cNvSpPr>
            <a:spLocks noGrp="1"/>
          </p:cNvSpPr>
          <p:nvPr>
            <p:ph type="ftr" sz="quarter" idx="11"/>
          </p:nvPr>
        </p:nvSpPr>
        <p:spPr/>
        <p:txBody>
          <a:bodyPr/>
          <a:lstStyle/>
          <a:p>
            <a:endParaRPr lang="zh-CN" altLang="en-US"/>
          </a:p>
        </p:txBody>
      </p:sp>
      <p:sp>
        <p:nvSpPr>
          <p:cNvPr id="1048666" name="Slide Number Placeholder 8"/>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34" name="Title 1"/>
          <p:cNvSpPr>
            <a:spLocks noGrp="1"/>
          </p:cNvSpPr>
          <p:nvPr>
            <p:ph type="title"/>
          </p:nvPr>
        </p:nvSpPr>
        <p:spPr/>
        <p:txBody>
          <a:bodyPr/>
          <a:lstStyle/>
          <a:p>
            <a:r>
              <a:rPr lang="en-US" altLang="zh-CN" smtClean="0"/>
              <a:t>Click to edit Master title style</a:t>
            </a:r>
            <a:endParaRPr lang="en-US" dirty="0"/>
          </a:p>
        </p:txBody>
      </p:sp>
      <p:sp>
        <p:nvSpPr>
          <p:cNvPr id="1048635" name="Date Placeholder 2"/>
          <p:cNvSpPr>
            <a:spLocks noGrp="1"/>
          </p:cNvSpPr>
          <p:nvPr>
            <p:ph type="dt" sz="half" idx="10"/>
          </p:nvPr>
        </p:nvSpPr>
        <p:spPr/>
        <p:txBody>
          <a:bodyPr/>
          <a:lstStyle/>
          <a:p>
            <a:fld id="{70BC1078-46ED-40F9-8930-935BAD7C2B02}" type="datetimeFigureOut">
              <a:rPr lang="zh-CN" altLang="en-US" smtClean="0"/>
              <a:t>2020/2/20</a:t>
            </a:fld>
            <a:endParaRPr lang="zh-CN" altLang="en-US"/>
          </a:p>
        </p:txBody>
      </p:sp>
      <p:sp>
        <p:nvSpPr>
          <p:cNvPr id="1048636" name="Footer Placeholder 3"/>
          <p:cNvSpPr>
            <a:spLocks noGrp="1"/>
          </p:cNvSpPr>
          <p:nvPr>
            <p:ph type="ftr" sz="quarter" idx="11"/>
          </p:nvPr>
        </p:nvSpPr>
        <p:spPr/>
        <p:txBody>
          <a:bodyPr/>
          <a:lstStyle/>
          <a:p>
            <a:endParaRPr lang="zh-CN" altLang="en-US"/>
          </a:p>
        </p:txBody>
      </p:sp>
      <p:sp>
        <p:nvSpPr>
          <p:cNvPr id="1048637" name="Slide Number Placeholder 4"/>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67" name="Date Placeholder 1"/>
          <p:cNvSpPr>
            <a:spLocks noGrp="1"/>
          </p:cNvSpPr>
          <p:nvPr>
            <p:ph type="dt" sz="half" idx="10"/>
          </p:nvPr>
        </p:nvSpPr>
        <p:spPr/>
        <p:txBody>
          <a:bodyPr/>
          <a:lstStyle/>
          <a:p>
            <a:fld id="{70BC1078-46ED-40F9-8930-935BAD7C2B02}" type="datetimeFigureOut">
              <a:rPr lang="zh-CN" altLang="en-US" smtClean="0"/>
              <a:t>2020/2/20</a:t>
            </a:fld>
            <a:endParaRPr lang="zh-CN" altLang="en-US"/>
          </a:p>
        </p:txBody>
      </p:sp>
      <p:sp>
        <p:nvSpPr>
          <p:cNvPr id="1048668" name="Footer Placeholder 2"/>
          <p:cNvSpPr>
            <a:spLocks noGrp="1"/>
          </p:cNvSpPr>
          <p:nvPr>
            <p:ph type="ftr" sz="quarter" idx="11"/>
          </p:nvPr>
        </p:nvSpPr>
        <p:spPr/>
        <p:txBody>
          <a:bodyPr/>
          <a:lstStyle/>
          <a:p>
            <a:endParaRPr lang="zh-CN" altLang="en-US"/>
          </a:p>
        </p:txBody>
      </p:sp>
      <p:sp>
        <p:nvSpPr>
          <p:cNvPr id="1048669" name="Slide Number Placeholder 3"/>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70" name="Title 1"/>
          <p:cNvSpPr>
            <a:spLocks noGrp="1"/>
          </p:cNvSpPr>
          <p:nvPr>
            <p:ph type="title"/>
          </p:nvPr>
        </p:nvSpPr>
        <p:spPr>
          <a:xfrm>
            <a:off x="629841" y="457200"/>
            <a:ext cx="2949178" cy="1600200"/>
          </a:xfrm>
        </p:spPr>
        <p:txBody>
          <a:bodyPr anchor="b"/>
          <a:lstStyle>
            <a:lvl1pPr>
              <a:defRPr sz="3200"/>
            </a:lvl1pPr>
          </a:lstStyle>
          <a:p>
            <a:r>
              <a:rPr lang="en-US" altLang="zh-CN" smtClean="0"/>
              <a:t>Click to edit Master title style</a:t>
            </a:r>
            <a:endParaRPr lang="en-US" dirty="0"/>
          </a:p>
        </p:txBody>
      </p:sp>
      <p:sp>
        <p:nvSpPr>
          <p:cNvPr id="1048671"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72"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1048673" name="Date Placeholder 4"/>
          <p:cNvSpPr>
            <a:spLocks noGrp="1"/>
          </p:cNvSpPr>
          <p:nvPr>
            <p:ph type="dt" sz="half" idx="10"/>
          </p:nvPr>
        </p:nvSpPr>
        <p:spPr/>
        <p:txBody>
          <a:bodyPr/>
          <a:lstStyle/>
          <a:p>
            <a:fld id="{70BC1078-46ED-40F9-8930-935BAD7C2B02}" type="datetimeFigureOut">
              <a:rPr lang="zh-CN" altLang="en-US" smtClean="0"/>
              <a:t>2020/2/20</a:t>
            </a:fld>
            <a:endParaRPr lang="zh-CN" altLang="en-US"/>
          </a:p>
        </p:txBody>
      </p:sp>
      <p:sp>
        <p:nvSpPr>
          <p:cNvPr id="1048674" name="Footer Placeholder 5"/>
          <p:cNvSpPr>
            <a:spLocks noGrp="1"/>
          </p:cNvSpPr>
          <p:nvPr>
            <p:ph type="ftr" sz="quarter" idx="11"/>
          </p:nvPr>
        </p:nvSpPr>
        <p:spPr/>
        <p:txBody>
          <a:bodyPr/>
          <a:lstStyle/>
          <a:p>
            <a:endParaRPr lang="zh-CN" altLang="en-US"/>
          </a:p>
        </p:txBody>
      </p:sp>
      <p:sp>
        <p:nvSpPr>
          <p:cNvPr id="1048675"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588" name="Title 1"/>
          <p:cNvSpPr>
            <a:spLocks noGrp="1"/>
          </p:cNvSpPr>
          <p:nvPr>
            <p:ph type="title"/>
          </p:nvPr>
        </p:nvSpPr>
        <p:spPr>
          <a:xfrm>
            <a:off x="629841" y="457200"/>
            <a:ext cx="2949178" cy="1600200"/>
          </a:xfrm>
        </p:spPr>
        <p:txBody>
          <a:bodyPr anchor="b"/>
          <a:lstStyle>
            <a:lvl1pPr>
              <a:defRPr sz="3200"/>
            </a:lvl1pPr>
          </a:lstStyle>
          <a:p>
            <a:r>
              <a:rPr lang="en-US" altLang="zh-CN" smtClean="0"/>
              <a:t>Click to edit Master title style</a:t>
            </a:r>
            <a:endParaRPr lang="en-US" dirty="0"/>
          </a:p>
        </p:txBody>
      </p:sp>
      <p:sp>
        <p:nvSpPr>
          <p:cNvPr id="1048589"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smtClean="0"/>
              <a:t>Click icon to add picture</a:t>
            </a:r>
            <a:endParaRPr lang="en-US" dirty="0"/>
          </a:p>
        </p:txBody>
      </p:sp>
      <p:sp>
        <p:nvSpPr>
          <p:cNvPr id="1048590"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1048591" name="Date Placeholder 4"/>
          <p:cNvSpPr>
            <a:spLocks noGrp="1"/>
          </p:cNvSpPr>
          <p:nvPr>
            <p:ph type="dt" sz="half" idx="10"/>
          </p:nvPr>
        </p:nvSpPr>
        <p:spPr/>
        <p:txBody>
          <a:bodyPr/>
          <a:lstStyle/>
          <a:p>
            <a:fld id="{70BC1078-46ED-40F9-8930-935BAD7C2B02}" type="datetimeFigureOut">
              <a:rPr lang="zh-CN" altLang="en-US" smtClean="0"/>
              <a:t>2020/2/20</a:t>
            </a:fld>
            <a:endParaRPr lang="zh-CN" altLang="en-US"/>
          </a:p>
        </p:txBody>
      </p:sp>
      <p:sp>
        <p:nvSpPr>
          <p:cNvPr id="1048592" name="Footer Placeholder 5"/>
          <p:cNvSpPr>
            <a:spLocks noGrp="1"/>
          </p:cNvSpPr>
          <p:nvPr>
            <p:ph type="ftr" sz="quarter" idx="11"/>
          </p:nvPr>
        </p:nvSpPr>
        <p:spPr/>
        <p:txBody>
          <a:bodyPr/>
          <a:lstStyle/>
          <a:p>
            <a:endParaRPr lang="zh-CN" altLang="en-US"/>
          </a:p>
        </p:txBody>
      </p:sp>
      <p:sp>
        <p:nvSpPr>
          <p:cNvPr id="1048593"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43" name="Title 1"/>
          <p:cNvSpPr>
            <a:spLocks noGrp="1"/>
          </p:cNvSpPr>
          <p:nvPr>
            <p:ph type="title"/>
          </p:nvPr>
        </p:nvSpPr>
        <p:spPr/>
        <p:txBody>
          <a:bodyPr/>
          <a:lstStyle/>
          <a:p>
            <a:r>
              <a:rPr lang="en-US" altLang="zh-CN" smtClean="0"/>
              <a:t>Click to edit Master title style</a:t>
            </a:r>
            <a:endParaRPr lang="en-US" dirty="0"/>
          </a:p>
        </p:txBody>
      </p:sp>
      <p:sp>
        <p:nvSpPr>
          <p:cNvPr id="1048644"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45" name="Date Placeholder 3"/>
          <p:cNvSpPr>
            <a:spLocks noGrp="1"/>
          </p:cNvSpPr>
          <p:nvPr>
            <p:ph type="dt" sz="half" idx="10"/>
          </p:nvPr>
        </p:nvSpPr>
        <p:spPr/>
        <p:txBody>
          <a:bodyPr/>
          <a:lstStyle/>
          <a:p>
            <a:fld id="{70BC1078-46ED-40F9-8930-935BAD7C2B02}" type="datetimeFigureOut">
              <a:rPr lang="zh-CN" altLang="en-US" smtClean="0"/>
              <a:t>2020/2/20</a:t>
            </a:fld>
            <a:endParaRPr lang="zh-CN" altLang="en-US"/>
          </a:p>
        </p:txBody>
      </p:sp>
      <p:sp>
        <p:nvSpPr>
          <p:cNvPr id="1048646" name="Footer Placeholder 4"/>
          <p:cNvSpPr>
            <a:spLocks noGrp="1"/>
          </p:cNvSpPr>
          <p:nvPr>
            <p:ph type="ftr" sz="quarter" idx="11"/>
          </p:nvPr>
        </p:nvSpPr>
        <p:spPr/>
        <p:txBody>
          <a:bodyPr/>
          <a:lstStyle/>
          <a:p>
            <a:endParaRPr lang="zh-CN" altLang="en-US"/>
          </a:p>
        </p:txBody>
      </p:sp>
      <p:sp>
        <p:nvSpPr>
          <p:cNvPr id="1048647"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38" name="Vertical Title 1"/>
          <p:cNvSpPr>
            <a:spLocks noGrp="1"/>
          </p:cNvSpPr>
          <p:nvPr>
            <p:ph type="title" orient="vert"/>
          </p:nvPr>
        </p:nvSpPr>
        <p:spPr>
          <a:xfrm>
            <a:off x="6543675" y="365125"/>
            <a:ext cx="1971675" cy="5811838"/>
          </a:xfrm>
        </p:spPr>
        <p:txBody>
          <a:bodyPr vert="eaVert"/>
          <a:lstStyle/>
          <a:p>
            <a:r>
              <a:rPr lang="en-US" altLang="zh-CN" smtClean="0"/>
              <a:t>Click to edit Master title style</a:t>
            </a:r>
            <a:endParaRPr lang="en-US" dirty="0"/>
          </a:p>
        </p:txBody>
      </p:sp>
      <p:sp>
        <p:nvSpPr>
          <p:cNvPr id="1048639" name="Vertical Text Placeholder 2"/>
          <p:cNvSpPr>
            <a:spLocks noGrp="1"/>
          </p:cNvSpPr>
          <p:nvPr>
            <p:ph type="body" orient="vert" idx="1"/>
          </p:nvPr>
        </p:nvSpPr>
        <p:spPr>
          <a:xfrm>
            <a:off x="628650" y="365125"/>
            <a:ext cx="5800725" cy="5811838"/>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40" name="Date Placeholder 3"/>
          <p:cNvSpPr>
            <a:spLocks noGrp="1"/>
          </p:cNvSpPr>
          <p:nvPr>
            <p:ph type="dt" sz="half" idx="10"/>
          </p:nvPr>
        </p:nvSpPr>
        <p:spPr/>
        <p:txBody>
          <a:bodyPr/>
          <a:lstStyle/>
          <a:p>
            <a:fld id="{70BC1078-46ED-40F9-8930-935BAD7C2B02}" type="datetimeFigureOut">
              <a:rPr lang="zh-CN" altLang="en-US" smtClean="0"/>
              <a:t>2020/2/20</a:t>
            </a:fld>
            <a:endParaRPr lang="zh-CN" altLang="en-US"/>
          </a:p>
        </p:txBody>
      </p:sp>
      <p:sp>
        <p:nvSpPr>
          <p:cNvPr id="1048641" name="Footer Placeholder 4"/>
          <p:cNvSpPr>
            <a:spLocks noGrp="1"/>
          </p:cNvSpPr>
          <p:nvPr>
            <p:ph type="ftr" sz="quarter" idx="11"/>
          </p:nvPr>
        </p:nvSpPr>
        <p:spPr/>
        <p:txBody>
          <a:bodyPr/>
          <a:lstStyle/>
          <a:p>
            <a:endParaRPr lang="zh-CN" altLang="en-US"/>
          </a:p>
        </p:txBody>
      </p:sp>
      <p:sp>
        <p:nvSpPr>
          <p:cNvPr id="1048642"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ltLang="zh-CN" smtClean="0"/>
              <a:t>Click to edit Master title style</a:t>
            </a:r>
            <a:endParaRPr lang="en-US" dirty="0"/>
          </a:p>
        </p:txBody>
      </p:sp>
      <p:sp>
        <p:nvSpPr>
          <p:cNvPr id="1048577"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78"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BC1078-46ED-40F9-8930-935BAD7C2B02}" type="datetimeFigureOut">
              <a:rPr lang="zh-CN" altLang="en-US" smtClean="0"/>
              <a:t>2020/2/20</a:t>
            </a:fld>
            <a:endParaRPr lang="zh-CN" altLang="en-US"/>
          </a:p>
        </p:txBody>
      </p:sp>
      <p:sp>
        <p:nvSpPr>
          <p:cNvPr id="1048579"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52ADC-5BFA-4FBD-BEE2-16096B7F416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itle 1"/>
          <p:cNvSpPr>
            <a:spLocks noGrp="1"/>
          </p:cNvSpPr>
          <p:nvPr>
            <p:ph type="ctrTitle"/>
          </p:nvPr>
        </p:nvSpPr>
        <p:spPr>
          <a:xfrm>
            <a:off x="685799" y="2396552"/>
            <a:ext cx="7772400" cy="2387600"/>
          </a:xfrm>
        </p:spPr>
        <p:txBody>
          <a:bodyPr/>
          <a:lstStyle/>
          <a:p>
            <a:pPr algn="ctr"/>
            <a:r>
              <a:rPr lang="en-US" altLang="zh-CN">
                <a:solidFill>
                  <a:srgbClr val="36363D"/>
                </a:solidFill>
              </a:rPr>
              <a:t>Introduction</a:t>
            </a:r>
          </a:p>
        </p:txBody>
      </p:sp>
      <p:sp>
        <p:nvSpPr>
          <p:cNvPr id="1048587" name="Subtitle 2"/>
          <p:cNvSpPr>
            <a:spLocks noGrp="1"/>
          </p:cNvSpPr>
          <p:nvPr>
            <p:ph type="subTitle" idx="1"/>
          </p:nvPr>
        </p:nvSpPr>
        <p:spPr>
          <a:xfrm>
            <a:off x="1143000" y="5039144"/>
            <a:ext cx="6858000" cy="1655762"/>
          </a:xfrm>
        </p:spPr>
        <p:txBody>
          <a:bodyPr>
            <a:normAutofit fontScale="88497" lnSpcReduction="20000"/>
          </a:bodyPr>
          <a:lstStyle/>
          <a:p>
            <a:pPr algn="ctr"/>
            <a:r>
              <a:rPr lang="en-US" altLang="zh-CN" sz="2608" b="1">
                <a:solidFill>
                  <a:srgbClr val="36363D"/>
                </a:solidFill>
              </a:rPr>
              <a:t>Food and beverages</a:t>
            </a:r>
          </a:p>
          <a:p>
            <a:pPr algn="ctr"/>
            <a:r>
              <a:rPr lang="en-US" altLang="zh-CN" sz="2608" b="1">
                <a:solidFill>
                  <a:srgbClr val="36363D"/>
                </a:solidFill>
              </a:rPr>
              <a:t>In</a:t>
            </a:r>
          </a:p>
          <a:p>
            <a:pPr algn="ctr"/>
            <a:r>
              <a:rPr lang="en-US" altLang="zh-CN" sz="2608" b="1">
                <a:solidFill>
                  <a:srgbClr val="36363D"/>
                </a:solidFill>
              </a:rPr>
              <a:t>Real Energy Stadium</a:t>
            </a:r>
          </a:p>
          <a:p>
            <a:pPr algn="ctr"/>
            <a:r>
              <a:rPr lang="en-US" altLang="zh-CN" sz="2608" b="1">
                <a:solidFill>
                  <a:srgbClr val="36363D"/>
                </a:solidFill>
              </a:rPr>
              <a:t>Cafeteria</a:t>
            </a:r>
          </a:p>
        </p:txBody>
      </p:sp>
      <p:pic>
        <p:nvPicPr>
          <p:cNvPr id="2097152" name="Picture 2097151"/>
          <p:cNvPicPr>
            <a:picLocks/>
          </p:cNvPicPr>
          <p:nvPr/>
        </p:nvPicPr>
        <p:blipFill>
          <a:blip r:embed="rId2"/>
          <a:stretch>
            <a:fillRect/>
          </a:stretch>
        </p:blipFill>
        <p:spPr>
          <a:xfrm>
            <a:off x="2070395" y="0"/>
            <a:ext cx="5003211" cy="376471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3" name="Picture Placeholder 2097152"/>
          <p:cNvPicPr>
            <a:picLocks noGrp="1"/>
          </p:cNvPicPr>
          <p:nvPr>
            <p:ph type="pic" idx="1"/>
          </p:nvPr>
        </p:nvPicPr>
        <p:blipFill>
          <a:blip r:embed="rId2"/>
          <a:srcRect l="2719" r="2719"/>
          <a:stretch>
            <a:fillRect/>
          </a:stretch>
        </p:blipFill>
        <p:spPr/>
      </p:pic>
      <p:sp>
        <p:nvSpPr>
          <p:cNvPr id="1048594" name="Title 1048593"/>
          <p:cNvSpPr>
            <a:spLocks noGrp="1"/>
          </p:cNvSpPr>
          <p:nvPr>
            <p:ph type="title"/>
          </p:nvPr>
        </p:nvSpPr>
        <p:spPr/>
        <p:txBody>
          <a:bodyPr anchor="b"/>
          <a:lstStyle/>
          <a:p>
            <a:r>
              <a:rPr lang="en-US"/>
              <a:t>About the stadium</a:t>
            </a:r>
          </a:p>
        </p:txBody>
      </p:sp>
      <p:sp>
        <p:nvSpPr>
          <p:cNvPr id="1048595" name="Text Placeholder 1048594"/>
          <p:cNvSpPr>
            <a:spLocks noGrp="1"/>
          </p:cNvSpPr>
          <p:nvPr>
            <p:ph type="body" sz="half" idx="2"/>
          </p:nvPr>
        </p:nvSpPr>
        <p:spPr/>
        <p:txBody>
          <a:bodyPr>
            <a:normAutofit fontScale="87500" lnSpcReduction="20000"/>
          </a:bodyPr>
          <a:lstStyle/>
          <a:p>
            <a:r>
              <a:rPr lang="en-US"/>
              <a:t>Real energy stadium is one of the best stadiums in NFL, having a capacity of 67,895 it has been considered the largest stadium in the US. The stadium was built in August 199 which coated $284 million. The venue size of the Real Energy is 1.64 million square feet sitting on a 31 acre land. The stadium is made up of high standard Kentucky bluegrass having a sand soul zone and the underground is fitted with a heat system that has a piping of 40miles hence considered the best venue for most NFL games. It has 144 suites that contains a 16 seats per suite.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Picture Placeholder 1048595"/>
          <p:cNvSpPr>
            <a:spLocks noGrp="1"/>
          </p:cNvSpPr>
          <p:nvPr>
            <p:ph type="pic" idx="1"/>
          </p:nvPr>
        </p:nvSpPr>
        <p:spPr/>
        <p:txBody>
          <a:bodyPr/>
          <a:lstStyle/>
          <a:p>
            <a:endParaRPr lang="en-US"/>
          </a:p>
        </p:txBody>
      </p:sp>
      <p:sp>
        <p:nvSpPr>
          <p:cNvPr id="1048597" name="Title 1048596"/>
          <p:cNvSpPr>
            <a:spLocks noGrp="1"/>
          </p:cNvSpPr>
          <p:nvPr>
            <p:ph type="title"/>
          </p:nvPr>
        </p:nvSpPr>
        <p:spPr/>
        <p:txBody>
          <a:bodyPr anchor="b"/>
          <a:lstStyle/>
          <a:p>
            <a:r>
              <a:rPr lang="en-US"/>
              <a:t>Cost for preparation</a:t>
            </a:r>
          </a:p>
        </p:txBody>
      </p:sp>
      <p:sp>
        <p:nvSpPr>
          <p:cNvPr id="1048598" name="Text Placeholder 1048597"/>
          <p:cNvSpPr>
            <a:spLocks noGrp="1"/>
          </p:cNvSpPr>
          <p:nvPr>
            <p:ph type="body" sz="half" idx="2"/>
          </p:nvPr>
        </p:nvSpPr>
        <p:spPr/>
        <p:txBody>
          <a:bodyPr>
            <a:normAutofit fontScale="87500" lnSpcReduction="20000"/>
          </a:bodyPr>
          <a:lstStyle/>
          <a:p>
            <a:r>
              <a:rPr lang="en-US"/>
              <a:t>The cost to prepare defer depending on the meals. When it comes to the chilled fries the cost to prepare is higher because it needs potatoes, oil and power hence coming to a cost of $7. For sausages we buy cooked sausages from the farmers choice company at $2 per sausage and add $1 for power. (Miles et al 139) Nachos require skilled experts hence making its preparation cost higher. Beer is bought from the national breweries at $3. Hot links and nuggets are prepared using chicken which we get them from our local farm hence Making it cheaper for us.</a:t>
            </a:r>
          </a:p>
        </p:txBody>
      </p:sp>
      <p:pic>
        <p:nvPicPr>
          <p:cNvPr id="2097154" name="Picture 2097153"/>
          <p:cNvPicPr>
            <a:picLocks/>
          </p:cNvPicPr>
          <p:nvPr/>
        </p:nvPicPr>
        <p:blipFill>
          <a:blip r:embed="rId2"/>
          <a:stretch>
            <a:fillRect/>
          </a:stretch>
        </p:blipFill>
        <p:spPr>
          <a:xfrm>
            <a:off x="3682688" y="0"/>
            <a:ext cx="4833853" cy="66779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4" name="Title 1048603"/>
          <p:cNvSpPr>
            <a:spLocks noGrp="1"/>
          </p:cNvSpPr>
          <p:nvPr>
            <p:ph type="title"/>
          </p:nvPr>
        </p:nvSpPr>
        <p:spPr>
          <a:xfrm>
            <a:off x="793908" y="134510"/>
            <a:ext cx="7886700" cy="1325563"/>
          </a:xfrm>
        </p:spPr>
        <p:txBody>
          <a:bodyPr/>
          <a:lstStyle/>
          <a:p>
            <a:r>
              <a:rPr lang="en-US"/>
              <a:t>Menu </a:t>
            </a:r>
          </a:p>
        </p:txBody>
      </p:sp>
      <p:sp>
        <p:nvSpPr>
          <p:cNvPr id="1048605" name="Content Placeholder 1048604"/>
          <p:cNvSpPr>
            <a:spLocks noGrp="1"/>
          </p:cNvSpPr>
          <p:nvPr>
            <p:ph idx="1"/>
          </p:nvPr>
        </p:nvSpPr>
        <p:spPr>
          <a:xfrm>
            <a:off x="628649" y="1836640"/>
            <a:ext cx="7886700" cy="4351338"/>
          </a:xfrm>
        </p:spPr>
        <p:txBody>
          <a:bodyPr/>
          <a:lstStyle/>
          <a:p>
            <a:endParaRPr lang="en-US"/>
          </a:p>
        </p:txBody>
      </p:sp>
      <p:pic>
        <p:nvPicPr>
          <p:cNvPr id="2097155" name="Picture 2097154"/>
          <p:cNvPicPr>
            <a:picLocks/>
          </p:cNvPicPr>
          <p:nvPr/>
        </p:nvPicPr>
        <p:blipFill>
          <a:blip r:embed="rId3"/>
          <a:stretch>
            <a:fillRect/>
          </a:stretch>
        </p:blipFill>
        <p:spPr>
          <a:xfrm>
            <a:off x="243237" y="1253620"/>
            <a:ext cx="8696420" cy="551737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7" name="Title 1048606"/>
          <p:cNvSpPr>
            <a:spLocks noGrp="1"/>
          </p:cNvSpPr>
          <p:nvPr>
            <p:ph type="title"/>
          </p:nvPr>
        </p:nvSpPr>
        <p:spPr/>
        <p:txBody>
          <a:bodyPr/>
          <a:lstStyle/>
          <a:p>
            <a:r>
              <a:rPr lang="en-US"/>
              <a:t>Cost comparison</a:t>
            </a:r>
          </a:p>
        </p:txBody>
      </p:sp>
      <p:sp>
        <p:nvSpPr>
          <p:cNvPr id="1048608" name="Content Placeholder 1048607"/>
          <p:cNvSpPr>
            <a:spLocks noGrp="1"/>
          </p:cNvSpPr>
          <p:nvPr>
            <p:ph idx="1"/>
          </p:nvPr>
        </p:nvSpPr>
        <p:spPr>
          <a:xfrm>
            <a:off x="785836" y="1457457"/>
            <a:ext cx="7886700" cy="4351338"/>
          </a:xfrm>
        </p:spPr>
        <p:txBody>
          <a:bodyPr/>
          <a:lstStyle/>
          <a:p>
            <a:endParaRPr lang="en-US"/>
          </a:p>
        </p:txBody>
      </p:sp>
      <p:pic>
        <p:nvPicPr>
          <p:cNvPr id="2097156" name="Picture 2097155"/>
          <p:cNvPicPr>
            <a:picLocks/>
          </p:cNvPicPr>
          <p:nvPr/>
        </p:nvPicPr>
        <p:blipFill>
          <a:blip r:embed="rId3"/>
          <a:stretch>
            <a:fillRect/>
          </a:stretch>
        </p:blipFill>
        <p:spPr>
          <a:xfrm>
            <a:off x="0" y="1446868"/>
            <a:ext cx="9144000" cy="541113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0" name="Title 1048609"/>
          <p:cNvSpPr>
            <a:spLocks noGrp="1"/>
          </p:cNvSpPr>
          <p:nvPr>
            <p:ph type="title"/>
          </p:nvPr>
        </p:nvSpPr>
        <p:spPr/>
        <p:txBody>
          <a:bodyPr/>
          <a:lstStyle/>
          <a:p>
            <a:r>
              <a:rPr lang="en-US"/>
              <a:t>Management chart</a:t>
            </a:r>
          </a:p>
        </p:txBody>
      </p:sp>
      <p:sp>
        <p:nvSpPr>
          <p:cNvPr id="1048611" name="Content Placeholder 1048610"/>
          <p:cNvSpPr>
            <a:spLocks noGrp="1"/>
          </p:cNvSpPr>
          <p:nvPr>
            <p:ph idx="1"/>
          </p:nvPr>
        </p:nvSpPr>
        <p:spPr/>
        <p:txBody>
          <a:bodyPr/>
          <a:lstStyle/>
          <a:p>
            <a:endParaRPr lang="en-US"/>
          </a:p>
        </p:txBody>
      </p:sp>
      <p:pic>
        <p:nvPicPr>
          <p:cNvPr id="2097157" name="Picture 2097156"/>
          <p:cNvPicPr>
            <a:picLocks/>
          </p:cNvPicPr>
          <p:nvPr/>
        </p:nvPicPr>
        <p:blipFill>
          <a:blip r:embed="rId2"/>
          <a:stretch>
            <a:fillRect/>
          </a:stretch>
        </p:blipFill>
        <p:spPr>
          <a:xfrm>
            <a:off x="183201" y="1320804"/>
            <a:ext cx="8332149" cy="553719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2" name="Title 1048611"/>
          <p:cNvSpPr>
            <a:spLocks noGrp="1"/>
          </p:cNvSpPr>
          <p:nvPr>
            <p:ph type="title"/>
          </p:nvPr>
        </p:nvSpPr>
        <p:spPr/>
        <p:txBody>
          <a:bodyPr/>
          <a:lstStyle/>
          <a:p>
            <a:endParaRPr lang="en-US"/>
          </a:p>
        </p:txBody>
      </p:sp>
      <p:sp>
        <p:nvSpPr>
          <p:cNvPr id="1048613" name="Content Placeholder 1048612"/>
          <p:cNvSpPr>
            <a:spLocks noGrp="1"/>
          </p:cNvSpPr>
          <p:nvPr>
            <p:ph idx="1"/>
          </p:nvPr>
        </p:nvSpPr>
        <p:spPr/>
        <p:txBody>
          <a:bodyPr/>
          <a:lstStyle/>
          <a:p>
            <a:endParaRPr lang="en-US"/>
          </a:p>
        </p:txBody>
      </p:sp>
      <p:pic>
        <p:nvPicPr>
          <p:cNvPr id="2097158" name="Picture 2097157"/>
          <p:cNvPicPr>
            <a:picLocks/>
          </p:cNvPicPr>
          <p:nvPr/>
        </p:nvPicPr>
        <p:blipFill>
          <a:blip r:embed="rId2"/>
          <a:stretch>
            <a:fillRect/>
          </a:stretch>
        </p:blipFill>
        <p:spPr>
          <a:xfrm>
            <a:off x="364638" y="0"/>
            <a:ext cx="8414723"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4" name="Title 1048613"/>
          <p:cNvSpPr>
            <a:spLocks noGrp="1"/>
          </p:cNvSpPr>
          <p:nvPr>
            <p:ph type="title"/>
          </p:nvPr>
        </p:nvSpPr>
        <p:spPr/>
        <p:txBody>
          <a:bodyPr/>
          <a:lstStyle/>
          <a:p>
            <a:endParaRPr lang="en-US"/>
          </a:p>
        </p:txBody>
      </p:sp>
      <p:sp>
        <p:nvSpPr>
          <p:cNvPr id="1048615" name="Content Placeholder 1048614"/>
          <p:cNvSpPr>
            <a:spLocks noGrp="1"/>
          </p:cNvSpPr>
          <p:nvPr>
            <p:ph idx="1"/>
          </p:nvPr>
        </p:nvSpPr>
        <p:spPr>
          <a:xfrm>
            <a:off x="497427" y="2338409"/>
            <a:ext cx="7886700" cy="4351338"/>
          </a:xfrm>
        </p:spPr>
        <p:txBody>
          <a:bodyPr/>
          <a:lstStyle/>
          <a:p>
            <a:endParaRPr lang="en-US"/>
          </a:p>
        </p:txBody>
      </p:sp>
      <p:pic>
        <p:nvPicPr>
          <p:cNvPr id="2097159" name="Picture 2097158"/>
          <p:cNvPicPr>
            <a:picLocks/>
          </p:cNvPicPr>
          <p:nvPr/>
        </p:nvPicPr>
        <p:blipFill>
          <a:blip r:embed="rId2"/>
          <a:stretch>
            <a:fillRect/>
          </a:stretch>
        </p:blipFill>
        <p:spPr>
          <a:xfrm>
            <a:off x="759871" y="0"/>
            <a:ext cx="7624257"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Title 1048615"/>
          <p:cNvSpPr>
            <a:spLocks noGrp="1"/>
          </p:cNvSpPr>
          <p:nvPr>
            <p:ph type="title"/>
          </p:nvPr>
        </p:nvSpPr>
        <p:spPr/>
        <p:txBody>
          <a:bodyPr/>
          <a:lstStyle/>
          <a:p>
            <a:endParaRPr lang="en-US"/>
          </a:p>
        </p:txBody>
      </p:sp>
      <p:sp>
        <p:nvSpPr>
          <p:cNvPr id="1048617" name="Content Placeholder 1048616"/>
          <p:cNvSpPr>
            <a:spLocks noGrp="1"/>
          </p:cNvSpPr>
          <p:nvPr>
            <p:ph idx="1"/>
          </p:nvPr>
        </p:nvSpPr>
        <p:spPr/>
        <p:txBody>
          <a:bodyPr/>
          <a:lstStyle/>
          <a:p>
            <a:endParaRPr lang="en-US"/>
          </a:p>
        </p:txBody>
      </p:sp>
      <p:pic>
        <p:nvPicPr>
          <p:cNvPr id="2097160" name="Picture 2097159"/>
          <p:cNvPicPr>
            <a:picLocks/>
          </p:cNvPicPr>
          <p:nvPr/>
        </p:nvPicPr>
        <p:blipFill>
          <a:blip r:embed="rId3"/>
          <a:stretch>
            <a:fillRect/>
          </a:stretch>
        </p:blipFill>
        <p:spPr>
          <a:xfrm>
            <a:off x="0" y="365125"/>
            <a:ext cx="9144000" cy="605984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Title 1048618"/>
          <p:cNvSpPr>
            <a:spLocks noGrp="1"/>
          </p:cNvSpPr>
          <p:nvPr>
            <p:ph type="title"/>
          </p:nvPr>
        </p:nvSpPr>
        <p:spPr/>
        <p:txBody>
          <a:bodyPr/>
          <a:lstStyle/>
          <a:p>
            <a:endParaRPr lang="en-US"/>
          </a:p>
        </p:txBody>
      </p:sp>
      <p:sp>
        <p:nvSpPr>
          <p:cNvPr id="1048620" name="Content Placeholder 1048619"/>
          <p:cNvSpPr>
            <a:spLocks noGrp="1"/>
          </p:cNvSpPr>
          <p:nvPr>
            <p:ph idx="1"/>
          </p:nvPr>
        </p:nvSpPr>
        <p:spPr/>
        <p:txBody>
          <a:bodyPr/>
          <a:lstStyle/>
          <a:p>
            <a:endParaRPr lang="en-US"/>
          </a:p>
        </p:txBody>
      </p:sp>
      <p:pic>
        <p:nvPicPr>
          <p:cNvPr id="2097161" name="Picture 2097160"/>
          <p:cNvPicPr>
            <a:picLocks/>
          </p:cNvPicPr>
          <p:nvPr/>
        </p:nvPicPr>
        <p:blipFill>
          <a:blip r:embed="rId2"/>
          <a:stretch>
            <a:fillRect/>
          </a:stretch>
        </p:blipFill>
        <p:spPr>
          <a:xfrm>
            <a:off x="398775" y="0"/>
            <a:ext cx="8346450"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2" name="Picture Placeholder 2097161"/>
          <p:cNvPicPr>
            <a:picLocks noGrp="1"/>
          </p:cNvPicPr>
          <p:nvPr>
            <p:ph type="pic" idx="1"/>
          </p:nvPr>
        </p:nvPicPr>
        <p:blipFill>
          <a:blip r:embed="rId2"/>
          <a:srcRect l="18339" r="18339"/>
          <a:stretch>
            <a:fillRect/>
          </a:stretch>
        </p:blipFill>
        <p:spPr/>
      </p:pic>
      <p:sp>
        <p:nvSpPr>
          <p:cNvPr id="1048621" name="Title 1048620"/>
          <p:cNvSpPr>
            <a:spLocks noGrp="1"/>
          </p:cNvSpPr>
          <p:nvPr>
            <p:ph type="title"/>
          </p:nvPr>
        </p:nvSpPr>
        <p:spPr/>
        <p:txBody>
          <a:bodyPr anchor="b"/>
          <a:lstStyle/>
          <a:p>
            <a:r>
              <a:rPr lang="en-US"/>
              <a:t>Policies</a:t>
            </a:r>
          </a:p>
        </p:txBody>
      </p:sp>
      <p:sp>
        <p:nvSpPr>
          <p:cNvPr id="1048622" name="Text Placeholder 1048621"/>
          <p:cNvSpPr>
            <a:spLocks noGrp="1"/>
          </p:cNvSpPr>
          <p:nvPr>
            <p:ph type="body" sz="half" idx="2"/>
          </p:nvPr>
        </p:nvSpPr>
        <p:spPr/>
        <p:txBody>
          <a:bodyPr>
            <a:normAutofit fontScale="93750" lnSpcReduction="20000"/>
          </a:bodyPr>
          <a:lstStyle/>
          <a:p>
            <a:r>
              <a:rPr lang="en-US"/>
              <a:t>The food and beverages industry Is a crucial industry hence one should come up with the best safety procedures that should be followed to ensure everything is in check and the rules are followed. Food safety has been considered as one of the most essential tasks given to the cafeteria manager and the staff at large. (Priest et Al 15) The right policies and procedures must be adhered to in order to have a clean environment and avoid any food borne disease that are not allowed to come from the cafeteria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3" name="Picture Placeholder 2097162"/>
          <p:cNvPicPr>
            <a:picLocks noGrp="1"/>
          </p:cNvPicPr>
          <p:nvPr>
            <p:ph type="pic" idx="1"/>
          </p:nvPr>
        </p:nvPicPr>
        <p:blipFill>
          <a:blip r:embed="rId3"/>
          <a:srcRect l="19864" r="19864"/>
          <a:stretch>
            <a:fillRect/>
          </a:stretch>
        </p:blipFill>
        <p:spPr/>
      </p:pic>
      <p:sp>
        <p:nvSpPr>
          <p:cNvPr id="1048623" name="Title 1048622"/>
          <p:cNvSpPr>
            <a:spLocks noGrp="1"/>
          </p:cNvSpPr>
          <p:nvPr>
            <p:ph type="title"/>
          </p:nvPr>
        </p:nvSpPr>
        <p:spPr/>
        <p:txBody>
          <a:bodyPr anchor="b"/>
          <a:lstStyle/>
          <a:p>
            <a:r>
              <a:rPr lang="en-US"/>
              <a:t>Safety procedures</a:t>
            </a:r>
          </a:p>
        </p:txBody>
      </p:sp>
      <p:sp>
        <p:nvSpPr>
          <p:cNvPr id="1048624" name="Text Placeholder 1048623"/>
          <p:cNvSpPr>
            <a:spLocks noGrp="1"/>
          </p:cNvSpPr>
          <p:nvPr>
            <p:ph type="body" sz="half" idx="2"/>
          </p:nvPr>
        </p:nvSpPr>
        <p:spPr/>
        <p:txBody>
          <a:bodyPr>
            <a:normAutofit fontScale="93750" lnSpcReduction="20000"/>
          </a:bodyPr>
          <a:lstStyle/>
          <a:p>
            <a:r>
              <a:rPr lang="en-US"/>
              <a:t>When it comes to an event or our daily operations in the stadium cafeteria, we need to be well planned and organized to avoid unnecessary confusion due to the high numbers of staff and the clients visiting the stadium. Through this it is then essential to come up with a good staffing guide that plans the cafeteria and shares the responsibilities to each member so that it can have a positive effect to the performance of the company and ensure we have the best service in the region.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4" name="Picture Placeholder 2097163"/>
          <p:cNvPicPr>
            <a:picLocks noGrp="1"/>
          </p:cNvPicPr>
          <p:nvPr>
            <p:ph type="pic" idx="1"/>
          </p:nvPr>
        </p:nvPicPr>
        <p:blipFill>
          <a:blip r:embed="rId3"/>
          <a:srcRect l="2508" r="2508"/>
          <a:stretch>
            <a:fillRect/>
          </a:stretch>
        </p:blipFill>
        <p:spPr/>
      </p:pic>
      <p:sp>
        <p:nvSpPr>
          <p:cNvPr id="1048626" name="Title 1048625"/>
          <p:cNvSpPr>
            <a:spLocks noGrp="1"/>
          </p:cNvSpPr>
          <p:nvPr>
            <p:ph type="title"/>
          </p:nvPr>
        </p:nvSpPr>
        <p:spPr/>
        <p:txBody>
          <a:bodyPr anchor="b"/>
          <a:lstStyle/>
          <a:p>
            <a:r>
              <a:rPr lang="en-US"/>
              <a:t>Staffing guide</a:t>
            </a:r>
          </a:p>
        </p:txBody>
      </p:sp>
      <p:sp>
        <p:nvSpPr>
          <p:cNvPr id="1048627" name="Text Placeholder 1048626"/>
          <p:cNvSpPr>
            <a:spLocks noGrp="1"/>
          </p:cNvSpPr>
          <p:nvPr>
            <p:ph type="body" sz="half" idx="2"/>
          </p:nvPr>
        </p:nvSpPr>
        <p:spPr/>
        <p:txBody>
          <a:bodyPr>
            <a:normAutofit fontScale="62500" lnSpcReduction="20000"/>
          </a:bodyPr>
          <a:lstStyle/>
          <a:p>
            <a:r>
              <a:rPr lang="en-US"/>
              <a:t>The Foundation </a:t>
            </a:r>
          </a:p>
          <a:p>
            <a:r>
              <a:rPr lang="en-US"/>
              <a:t>The organization sets up the establishment of fundamental beliefs, vision, and statements of purpose. These ought to be educated and maintained in all help staff preparing plans. The establishment is pivotal on the off chance that you hold back on the establishment, it's in the long run going to crumple, so ensure you put resources into setting it up before moving onto whatever else. </a:t>
            </a:r>
          </a:p>
          <a:p>
            <a:r>
              <a:rPr lang="en-US"/>
              <a:t>The Trunk </a:t>
            </a:r>
          </a:p>
          <a:p>
            <a:r>
              <a:rPr lang="en-US"/>
              <a:t>From establishment we move to the storage compartment of the preparation tree—the data that everybody must know. These things might be about nourishment, computer information, table numbers and area of essential instruments all through the stadium cafeteria.</a:t>
            </a:r>
          </a:p>
          <a:p>
            <a:r>
              <a:rPr lang="en-US"/>
              <a:t> The Branches </a:t>
            </a:r>
          </a:p>
          <a:p>
            <a:r>
              <a:rPr lang="en-US"/>
              <a:t>Next we climb to five diverse preparing branches. To begin with, we have the hosts, who must be prepared to be knowledgeable in the stadium cafeteria format, the PC framework, and general tasks. </a:t>
            </a:r>
          </a:p>
          <a:p>
            <a:endParaRPr lang="en-US"/>
          </a:p>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5" name="Picture Placeholder 2097164"/>
          <p:cNvPicPr>
            <a:picLocks noGrp="1"/>
          </p:cNvPicPr>
          <p:nvPr>
            <p:ph type="pic" idx="1"/>
          </p:nvPr>
        </p:nvPicPr>
        <p:blipFill>
          <a:blip r:embed="rId3"/>
          <a:srcRect l="18902" r="18902"/>
          <a:stretch>
            <a:fillRect/>
          </a:stretch>
        </p:blipFill>
        <p:spPr/>
      </p:pic>
      <p:sp>
        <p:nvSpPr>
          <p:cNvPr id="1048629" name="Title 1048628"/>
          <p:cNvSpPr>
            <a:spLocks noGrp="1"/>
          </p:cNvSpPr>
          <p:nvPr>
            <p:ph type="title"/>
          </p:nvPr>
        </p:nvSpPr>
        <p:spPr/>
        <p:txBody>
          <a:bodyPr anchor="b"/>
          <a:lstStyle/>
          <a:p>
            <a:r>
              <a:rPr lang="en-US"/>
              <a:t>Cleaning and sanitation</a:t>
            </a:r>
          </a:p>
        </p:txBody>
      </p:sp>
      <p:sp>
        <p:nvSpPr>
          <p:cNvPr id="1048630" name="Text Placeholder 1048629"/>
          <p:cNvSpPr>
            <a:spLocks noGrp="1"/>
          </p:cNvSpPr>
          <p:nvPr>
            <p:ph type="body" sz="half" idx="2"/>
          </p:nvPr>
        </p:nvSpPr>
        <p:spPr/>
        <p:txBody>
          <a:bodyPr>
            <a:normAutofit fontScale="81250" lnSpcReduction="20000"/>
          </a:bodyPr>
          <a:lstStyle/>
          <a:p>
            <a:r>
              <a:rPr lang="en-US"/>
              <a:t>Having a proper cleaning and sanitation guide is essential for the stadium cafeteria because having a clean environment for foods means that the customers will have clean food and stay healthy. The government has come up with a sanitation program which was made specifically to oversee all restaurants, hotels, cafeteria and any food joints to ensure they measure up to the health standards given to them by the government. Through this, we have seen set of rules being provided to us to follow and failure to adhere to them will attract huge fines or even get the cafeteria closed. This is why as a company we decided to remain clean and ensure our products are clean. This was helped by having a good sanitation and cleaning guide.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2" name="Title 1048631"/>
          <p:cNvSpPr>
            <a:spLocks noGrp="1"/>
          </p:cNvSpPr>
          <p:nvPr>
            <p:ph type="title"/>
          </p:nvPr>
        </p:nvSpPr>
        <p:spPr/>
        <p:txBody>
          <a:bodyPr/>
          <a:lstStyle/>
          <a:p>
            <a:r>
              <a:rPr lang="en-US"/>
              <a:t>Reference</a:t>
            </a:r>
          </a:p>
        </p:txBody>
      </p:sp>
      <p:sp>
        <p:nvSpPr>
          <p:cNvPr id="1048633" name="Content Placeholder 1048632"/>
          <p:cNvSpPr>
            <a:spLocks noGrp="1"/>
          </p:cNvSpPr>
          <p:nvPr>
            <p:ph idx="1"/>
          </p:nvPr>
        </p:nvSpPr>
        <p:spPr/>
        <p:txBody>
          <a:bodyPr>
            <a:normAutofit fontScale="50000" lnSpcReduction="20000"/>
          </a:bodyPr>
          <a:lstStyle/>
          <a:p>
            <a:r>
              <a:rPr lang="en-US"/>
              <a:t>Kanter, Rebecca, et al. "Anticipatory effects of the implementation of the Chilean Law of Food Labeling and Advertising on food and beverage product reformulation." Obesity Reviews 20 (2019): 129-140.</a:t>
            </a:r>
          </a:p>
          <a:p>
            <a:r>
              <a:rPr lang="en-US"/>
              <a:t>Miles, Gandarvaka, and Anna Maria Siega-Riz. "Trends in food and beverage consumption among infants and toddlers: 2005–2012." Pediatrics 139.6 (2017): e20163290.</a:t>
            </a:r>
          </a:p>
          <a:p>
            <a:r>
              <a:rPr lang="en-US"/>
              <a:t>Wilson, Amy L., et al. "Nudging healthier food and beverage choices through salience and priming. Evidence from a systematic review." Food Quality and Preference 51 (2016): 47-64.</a:t>
            </a:r>
          </a:p>
          <a:p>
            <a:r>
              <a:rPr lang="en-US"/>
              <a:t>Sadeghirad, B., et al. "Influence of unhealthy food and beverage marketing on children's dietary intake and preference: a systematic review and meta‐analysis of randomized trials." Obesity Reviews 17.10 (2016): 945-959.</a:t>
            </a:r>
          </a:p>
          <a:p>
            <a:r>
              <a:rPr lang="en-US"/>
              <a:t>Pries, Alissa M., Suzanne Filteau, and Elaine L. Ferguson. "Snack food and beverage consumption and young child nutrition in low‐and middle‐income countries: A systematic review." Maternal &amp; child nutrition 15 (2019): e12729.</a:t>
            </a:r>
          </a:p>
          <a:p>
            <a:r>
              <a:rPr lang="en-US"/>
              <a:t>Vlassopoulos, Antonis, et al. "A nutrient profiling system for the (re) formulation of a global food and beverage portfolio." European journal of nutrition 56.3 (2017): 1105-1122.</a:t>
            </a:r>
          </a:p>
          <a:p>
            <a:r>
              <a:rPr lang="en-US"/>
              <a:t>Yoakim, Alfred, Jean-Paul Denisart, and Antoine Ryser. "Method for preparing a beverage or liquid food and system using brewing centrifugal force." U.S. Patent No. 9,277,837. 8 Mar. 2016.</a:t>
            </a:r>
          </a:p>
          <a:p>
            <a:endParaRPr lang="en-US"/>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1713</Words>
  <Application>Microsoft Office PowerPoint</Application>
  <PresentationFormat>On-screen Show (4:3)</PresentationFormat>
  <Paragraphs>39</Paragraphs>
  <Slides>15</Slides>
  <Notes>6</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Introduction</vt:lpstr>
      <vt:lpstr>About the stadium</vt:lpstr>
      <vt:lpstr>Cost for preparation</vt:lpstr>
      <vt:lpstr>Menu </vt:lpstr>
      <vt:lpstr>Cost comparison</vt:lpstr>
      <vt:lpstr>Management chart</vt:lpstr>
      <vt:lpstr>PowerPoint Presentation</vt:lpstr>
      <vt:lpstr>PowerPoint Presentation</vt:lpstr>
      <vt:lpstr>PowerPoint Presentation</vt:lpstr>
      <vt:lpstr>PowerPoint Presentation</vt:lpstr>
      <vt:lpstr>Policies</vt:lpstr>
      <vt:lpstr>Safety procedures</vt:lpstr>
      <vt:lpstr>Staffing guide</vt:lpstr>
      <vt:lpstr>Cleaning and sanitation</vt:lpstr>
      <vt:lpstr>Reference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Ulefone_Note 7</dc:creator>
  <cp:lastModifiedBy>hp</cp:lastModifiedBy>
  <cp:revision>1</cp:revision>
  <dcterms:created xsi:type="dcterms:W3CDTF">2015-05-11T03:30:45Z</dcterms:created>
  <dcterms:modified xsi:type="dcterms:W3CDTF">2020-02-20T11:43:46Z</dcterms:modified>
</cp:coreProperties>
</file>